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7030A0"/>
              </a:solidFill>
            </c:spPr>
          </c:dPt>
          <c:dPt>
            <c:idx val="3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2.0966851851851851E-2"/>
                  <c:y val="-2.0424181744363262E-2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7.602517196741207E-2"/>
                  <c:y val="-5.6452851253937508E-2"/>
                </c:manualLayout>
              </c:layout>
              <c:tx>
                <c:rich>
                  <a:bodyPr/>
                  <a:lstStyle/>
                  <a:p>
                    <a:r>
                      <a:rPr lang="ru-RU" dirty="0" err="1" smtClean="0"/>
                      <a:t>Алкоголь-ные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напитки
2%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0.24455567993508368"/>
                  <c:y val="-0.17233676669831097"/>
                </c:manualLayout>
              </c:layout>
              <c:tx>
                <c:rich>
                  <a:bodyPr/>
                  <a:lstStyle/>
                  <a:p>
                    <a:r>
                      <a:rPr lang="ru-RU" dirty="0" err="1" smtClean="0"/>
                      <a:t>Непродо-вольствен-ные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товары
42%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-0.20992407407407407"/>
                  <c:y val="7.9366256576138688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30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  <c:leaderLines>
              <c:spPr>
                <a:ln w="25400" cap="flat" cmpd="sng" algn="ctr">
                  <a:solidFill>
                    <a:schemeClr val="accent1"/>
                  </a:solidFill>
                  <a:prstDash val="solid"/>
                </a:ln>
                <a:effectLst>
                  <a:outerShdw blurRad="63500" dist="25400" dir="14700000" algn="t" rotWithShape="0">
                    <a:srgbClr val="000000">
                      <a:alpha val="50000"/>
                    </a:srgbClr>
                  </a:outerShdw>
                </a:effectLst>
              </c:spPr>
            </c:leaderLines>
          </c:dLbls>
          <c:cat>
            <c:strRef>
              <c:f>Лист1!$A$2:$A$5</c:f>
              <c:strCache>
                <c:ptCount val="4"/>
                <c:pt idx="0">
                  <c:v>Питание</c:v>
                </c:pt>
                <c:pt idx="1">
                  <c:v>Алкогольные напитки</c:v>
                </c:pt>
                <c:pt idx="2">
                  <c:v>Непродовольственные товары</c:v>
                </c:pt>
                <c:pt idx="3">
                  <c:v>Услуги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31.7</c:v>
                </c:pt>
                <c:pt idx="1">
                  <c:v>2.1</c:v>
                </c:pt>
                <c:pt idx="2">
                  <c:v>42.1</c:v>
                </c:pt>
                <c:pt idx="3">
                  <c:v>24.1</c:v>
                </c:pt>
              </c:numCache>
            </c:numRef>
          </c:val>
        </c:ser>
        <c:dLbls>
          <c:showVal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7030A0"/>
              </a:solidFill>
            </c:spPr>
          </c:dPt>
          <c:dPt>
            <c:idx val="3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0.10035542319272191"/>
                  <c:y val="-6.5653777699822904E-2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0.11755817251018498"/>
                  <c:y val="-0.19222602004884437"/>
                </c:manualLayout>
              </c:layout>
              <c:tx>
                <c:rich>
                  <a:bodyPr/>
                  <a:lstStyle/>
                  <a:p>
                    <a:r>
                      <a:rPr lang="ru-RU" sz="1300" dirty="0" err="1" smtClean="0"/>
                      <a:t>Алкоголь-ные</a:t>
                    </a:r>
                    <a:r>
                      <a:rPr lang="ru-RU" sz="1300" dirty="0" smtClean="0"/>
                      <a:t> </a:t>
                    </a:r>
                    <a:r>
                      <a:rPr lang="ru-RU" sz="1300" dirty="0"/>
                      <a:t>напитки
2%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0.1695848888888889"/>
                  <c:y val="-0.14273282442748092"/>
                </c:manualLayout>
              </c:layout>
              <c:tx>
                <c:rich>
                  <a:bodyPr/>
                  <a:lstStyle/>
                  <a:p>
                    <a:r>
                      <a:rPr lang="ru-RU" sz="1300" dirty="0" err="1" smtClean="0"/>
                      <a:t>Непродо-вольствен-ные</a:t>
                    </a:r>
                    <a:r>
                      <a:rPr lang="ru-RU" sz="1300" dirty="0" smtClean="0"/>
                      <a:t> товары</a:t>
                    </a:r>
                    <a:r>
                      <a:rPr lang="ru-RU" sz="1300" baseline="0" dirty="0" smtClean="0"/>
                      <a:t>   </a:t>
                    </a:r>
                    <a:r>
                      <a:rPr lang="ru-RU" sz="1300" dirty="0" smtClean="0"/>
                      <a:t>42</a:t>
                    </a:r>
                    <a:r>
                      <a:rPr lang="ru-RU" sz="1300" dirty="0"/>
                      <a:t>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-0.12640941550324941"/>
                  <c:y val="4.7364259849691608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30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  <c:leaderLines>
              <c:spPr>
                <a:ln w="25400" cap="flat" cmpd="sng" algn="ctr">
                  <a:solidFill>
                    <a:schemeClr val="accent4"/>
                  </a:solidFill>
                  <a:prstDash val="solid"/>
                </a:ln>
                <a:effectLst>
                  <a:outerShdw blurRad="63500" dist="25400" dir="14700000" algn="t" rotWithShape="0">
                    <a:srgbClr val="000000">
                      <a:alpha val="50000"/>
                    </a:srgbClr>
                  </a:outerShdw>
                </a:effectLst>
              </c:spPr>
            </c:leaderLines>
          </c:dLbls>
          <c:cat>
            <c:strRef>
              <c:f>Лист1!$A$2:$A$5</c:f>
              <c:strCache>
                <c:ptCount val="4"/>
                <c:pt idx="0">
                  <c:v>Питание</c:v>
                </c:pt>
                <c:pt idx="1">
                  <c:v>Алкогольные напитки</c:v>
                </c:pt>
                <c:pt idx="2">
                  <c:v>Непродовольственные товары</c:v>
                </c:pt>
                <c:pt idx="3">
                  <c:v>Услуги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34.800000000000004</c:v>
                </c:pt>
                <c:pt idx="1">
                  <c:v>1.7</c:v>
                </c:pt>
                <c:pt idx="2">
                  <c:v>42.7</c:v>
                </c:pt>
                <c:pt idx="3">
                  <c:v>20.8</c:v>
                </c:pt>
              </c:numCache>
            </c:numRef>
          </c:val>
        </c:ser>
        <c:dLbls>
          <c:showVal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88C58C-0A53-4BC8-A4BF-66DC63770A4E}" type="doc">
      <dgm:prSet loTypeId="urn:microsoft.com/office/officeart/2005/8/layout/matrix1" loCatId="matrix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CF698A-BDBA-4833-82FC-8E97DF504651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Потребительские расходы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17262 </a:t>
          </a: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руб.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в месяц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3DEDA09A-F692-4116-B53E-BC22E6073DAA}" type="parTrans" cxnId="{AAC9F1D4-3B4B-4C9F-BDFF-431073D0282D}">
      <dgm:prSet/>
      <dgm:spPr/>
      <dgm:t>
        <a:bodyPr/>
        <a:lstStyle/>
        <a:p>
          <a:endParaRPr lang="ru-RU"/>
        </a:p>
      </dgm:t>
    </dgm:pt>
    <dgm:pt modelId="{65FF6E94-29B0-4E2D-A927-A481678D57F7}" type="sibTrans" cxnId="{AAC9F1D4-3B4B-4C9F-BDFF-431073D0282D}">
      <dgm:prSet/>
      <dgm:spPr/>
      <dgm:t>
        <a:bodyPr/>
        <a:lstStyle/>
        <a:p>
          <a:endParaRPr lang="ru-RU"/>
        </a:p>
      </dgm:t>
    </dgm:pt>
    <dgm:pt modelId="{D6005396-3247-480D-808E-E3FEFCA54435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dirty="0" smtClean="0"/>
            <a:t>По сравнению с </a:t>
          </a:r>
          <a:r>
            <a:rPr lang="en-US" sz="1800" dirty="0" smtClean="0"/>
            <a:t>I</a:t>
          </a:r>
          <a:r>
            <a:rPr lang="ru-RU" sz="1800" dirty="0" smtClean="0"/>
            <a:t> кварталом 2016  года</a:t>
          </a:r>
        </a:p>
        <a:p>
          <a:pPr>
            <a:spcAft>
              <a:spcPts val="0"/>
            </a:spcAft>
          </a:pPr>
          <a:r>
            <a:rPr lang="ru-RU" sz="1800" dirty="0" smtClean="0"/>
            <a:t> </a:t>
          </a:r>
          <a:r>
            <a:rPr lang="ru-RU" sz="1800" dirty="0" smtClean="0"/>
            <a:t>увеличились</a:t>
          </a:r>
          <a:endParaRPr lang="ru-RU" sz="1800" dirty="0"/>
        </a:p>
      </dgm:t>
    </dgm:pt>
    <dgm:pt modelId="{2F03877D-F35E-45E8-9C42-AEC2368CDD6C}" type="parTrans" cxnId="{9F4996F5-8973-45C0-86D3-4778B2E12D14}">
      <dgm:prSet/>
      <dgm:spPr/>
      <dgm:t>
        <a:bodyPr/>
        <a:lstStyle/>
        <a:p>
          <a:endParaRPr lang="ru-RU"/>
        </a:p>
      </dgm:t>
    </dgm:pt>
    <dgm:pt modelId="{E5DE01D3-0A2B-4213-8BB2-DCCAFCC77A28}" type="sibTrans" cxnId="{9F4996F5-8973-45C0-86D3-4778B2E12D14}">
      <dgm:prSet/>
      <dgm:spPr/>
      <dgm:t>
        <a:bodyPr/>
        <a:lstStyle/>
        <a:p>
          <a:endParaRPr lang="ru-RU"/>
        </a:p>
      </dgm:t>
    </dgm:pt>
    <dgm:pt modelId="{25C4D020-062D-4AC8-9DB3-F96BBD8A9372}">
      <dgm:prSet phldrT="[Текст]" custT="1"/>
      <dgm:spPr/>
      <dgm:t>
        <a:bodyPr/>
        <a:lstStyle/>
        <a:p>
          <a:pPr algn="l">
            <a:spcAft>
              <a:spcPct val="35000"/>
            </a:spcAft>
          </a:pPr>
          <a:endParaRPr lang="ru-RU" sz="1300" dirty="0" smtClean="0">
            <a:latin typeface="Times New Roman" pitchFamily="18" charset="0"/>
            <a:cs typeface="Times New Roman" pitchFamily="18" charset="0"/>
          </a:endParaRPr>
        </a:p>
        <a:p>
          <a:pPr algn="l">
            <a:spcAft>
              <a:spcPct val="35000"/>
            </a:spcAft>
          </a:pPr>
          <a:endParaRPr lang="ru-RU" sz="1300" dirty="0" smtClean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  <a:p>
          <a:pPr algn="l">
            <a:spcAft>
              <a:spcPts val="0"/>
            </a:spcAft>
          </a:pPr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Расходы на:</a:t>
          </a:r>
        </a:p>
        <a:p>
          <a:pPr algn="l">
            <a:spcAft>
              <a:spcPts val="0"/>
            </a:spcAft>
          </a:pPr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Покупку продуктов </a:t>
          </a:r>
          <a:r>
            <a:rPr lang="en-US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питания- 4545 руб. в мес.</a:t>
          </a:r>
        </a:p>
        <a:p>
          <a:pPr algn="l">
            <a:spcAft>
              <a:spcPts val="0"/>
            </a:spcAft>
          </a:pPr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Питание вне дома – 761 руб. в мес.</a:t>
          </a:r>
        </a:p>
        <a:p>
          <a:pPr algn="l">
            <a:spcAft>
              <a:spcPts val="0"/>
            </a:spcAft>
          </a:pPr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Покупку алкогольных напитков – 380 руб. в мес.</a:t>
          </a:r>
        </a:p>
        <a:p>
          <a:pPr algn="l">
            <a:spcAft>
              <a:spcPts val="0"/>
            </a:spcAft>
          </a:pPr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Непродовольственные товары – 7239 руб. в мес.</a:t>
          </a:r>
        </a:p>
        <a:p>
          <a:pPr algn="l">
            <a:spcAft>
              <a:spcPts val="0"/>
            </a:spcAft>
          </a:pPr>
          <a:r>
            <a: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Услуги – 4338 руб. в мес.</a:t>
          </a:r>
        </a:p>
        <a:p>
          <a:pPr algn="l">
            <a:spcAft>
              <a:spcPct val="35000"/>
            </a:spcAft>
          </a:pPr>
          <a:endParaRPr lang="ru-RU" sz="1200" dirty="0" smtClean="0">
            <a:latin typeface="Times New Roman" pitchFamily="18" charset="0"/>
            <a:cs typeface="Times New Roman" pitchFamily="18" charset="0"/>
          </a:endParaRPr>
        </a:p>
        <a:p>
          <a:pPr algn="ctr">
            <a:spcAft>
              <a:spcPct val="35000"/>
            </a:spcAft>
          </a:pPr>
          <a:endParaRPr lang="ru-RU" sz="1100" dirty="0"/>
        </a:p>
      </dgm:t>
    </dgm:pt>
    <dgm:pt modelId="{969E5252-439B-4537-A37F-0428707291DD}" type="parTrans" cxnId="{483D539C-02FF-41FA-8813-F2FEE0FD5A82}">
      <dgm:prSet/>
      <dgm:spPr/>
      <dgm:t>
        <a:bodyPr/>
        <a:lstStyle/>
        <a:p>
          <a:endParaRPr lang="ru-RU"/>
        </a:p>
      </dgm:t>
    </dgm:pt>
    <dgm:pt modelId="{AF7D16A1-3197-43ED-AD9D-1E0F7E8C8CE8}" type="sibTrans" cxnId="{483D539C-02FF-41FA-8813-F2FEE0FD5A82}">
      <dgm:prSet/>
      <dgm:spPr/>
      <dgm:t>
        <a:bodyPr/>
        <a:lstStyle/>
        <a:p>
          <a:endParaRPr lang="ru-RU"/>
        </a:p>
      </dgm:t>
    </dgm:pt>
    <dgm:pt modelId="{01327DED-3148-4521-9DBE-B30326E4D0F9}">
      <dgm:prSet phldrT="[Текст]" phldr="1"/>
      <dgm:spPr/>
      <dgm:t>
        <a:bodyPr/>
        <a:lstStyle/>
        <a:p>
          <a:endParaRPr lang="ru-RU"/>
        </a:p>
      </dgm:t>
    </dgm:pt>
    <dgm:pt modelId="{38CAC653-40C4-4F03-99A2-5607673A798D}" type="sibTrans" cxnId="{BC8A8570-729B-4303-B3AF-46C333C1C98A}">
      <dgm:prSet/>
      <dgm:spPr/>
      <dgm:t>
        <a:bodyPr/>
        <a:lstStyle/>
        <a:p>
          <a:endParaRPr lang="ru-RU"/>
        </a:p>
      </dgm:t>
    </dgm:pt>
    <dgm:pt modelId="{298019EA-6065-49C0-A1A2-D307795DDE88}" type="parTrans" cxnId="{BC8A8570-729B-4303-B3AF-46C333C1C98A}">
      <dgm:prSet/>
      <dgm:spPr/>
      <dgm:t>
        <a:bodyPr/>
        <a:lstStyle/>
        <a:p>
          <a:endParaRPr lang="ru-RU"/>
        </a:p>
      </dgm:t>
    </dgm:pt>
    <dgm:pt modelId="{39B3C97E-5991-4F54-AA1A-FF59FDD1DC94}">
      <dgm:prSet phldrT="[Текст]" phldr="1"/>
      <dgm:spPr/>
      <dgm:t>
        <a:bodyPr/>
        <a:lstStyle/>
        <a:p>
          <a:endParaRPr lang="ru-RU" dirty="0"/>
        </a:p>
      </dgm:t>
    </dgm:pt>
    <dgm:pt modelId="{DCA14711-0E5B-4330-8F56-92A6F6E0C57B}" type="parTrans" cxnId="{DFB256D5-F005-4DB7-A38D-E3D5DDA65C82}">
      <dgm:prSet/>
      <dgm:spPr/>
      <dgm:t>
        <a:bodyPr/>
        <a:lstStyle/>
        <a:p>
          <a:endParaRPr lang="ru-RU"/>
        </a:p>
      </dgm:t>
    </dgm:pt>
    <dgm:pt modelId="{3180E6F2-81D7-4FFB-9591-A09FC6E59B7D}" type="sibTrans" cxnId="{DFB256D5-F005-4DB7-A38D-E3D5DDA65C82}">
      <dgm:prSet/>
      <dgm:spPr/>
      <dgm:t>
        <a:bodyPr/>
        <a:lstStyle/>
        <a:p>
          <a:endParaRPr lang="ru-RU"/>
        </a:p>
      </dgm:t>
    </dgm:pt>
    <dgm:pt modelId="{125B29AF-C13E-4A1C-9748-131DA36FBC6C}" type="pres">
      <dgm:prSet presAssocID="{EF88C58C-0A53-4BC8-A4BF-66DC63770A4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0636A9-285D-46FB-8A78-7D5E7FA640E6}" type="pres">
      <dgm:prSet presAssocID="{EF88C58C-0A53-4BC8-A4BF-66DC63770A4E}" presName="matrix" presStyleCnt="0"/>
      <dgm:spPr/>
      <dgm:t>
        <a:bodyPr/>
        <a:lstStyle/>
        <a:p>
          <a:endParaRPr lang="ru-RU"/>
        </a:p>
      </dgm:t>
    </dgm:pt>
    <dgm:pt modelId="{F98AF559-B94C-49A2-8BBE-05D7877EABDA}" type="pres">
      <dgm:prSet presAssocID="{EF88C58C-0A53-4BC8-A4BF-66DC63770A4E}" presName="tile1" presStyleLbl="node1" presStyleIdx="0" presStyleCnt="4"/>
      <dgm:spPr/>
      <dgm:t>
        <a:bodyPr/>
        <a:lstStyle/>
        <a:p>
          <a:endParaRPr lang="ru-RU"/>
        </a:p>
      </dgm:t>
    </dgm:pt>
    <dgm:pt modelId="{623A0495-F0A2-4495-9A65-3BFA7CF37ED2}" type="pres">
      <dgm:prSet presAssocID="{EF88C58C-0A53-4BC8-A4BF-66DC63770A4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158771-DDC9-4EEF-BED1-A01205CBE523}" type="pres">
      <dgm:prSet presAssocID="{EF88C58C-0A53-4BC8-A4BF-66DC63770A4E}" presName="tile2" presStyleLbl="node1" presStyleIdx="1" presStyleCnt="4"/>
      <dgm:spPr/>
      <dgm:t>
        <a:bodyPr/>
        <a:lstStyle/>
        <a:p>
          <a:endParaRPr lang="ru-RU"/>
        </a:p>
      </dgm:t>
    </dgm:pt>
    <dgm:pt modelId="{4AB6F437-AD75-4B1C-B885-E5A58687D28D}" type="pres">
      <dgm:prSet presAssocID="{EF88C58C-0A53-4BC8-A4BF-66DC63770A4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AF82A-DFE4-4BD4-95F4-F7E0A26629CA}" type="pres">
      <dgm:prSet presAssocID="{EF88C58C-0A53-4BC8-A4BF-66DC63770A4E}" presName="tile3" presStyleLbl="node1" presStyleIdx="2" presStyleCnt="4"/>
      <dgm:spPr/>
      <dgm:t>
        <a:bodyPr/>
        <a:lstStyle/>
        <a:p>
          <a:endParaRPr lang="ru-RU"/>
        </a:p>
      </dgm:t>
    </dgm:pt>
    <dgm:pt modelId="{EFD8CB1B-71B0-42F8-83C1-BC5BDDB6E9A1}" type="pres">
      <dgm:prSet presAssocID="{EF88C58C-0A53-4BC8-A4BF-66DC63770A4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2EDABD-BD93-4852-91EC-D8535D0AFD14}" type="pres">
      <dgm:prSet presAssocID="{EF88C58C-0A53-4BC8-A4BF-66DC63770A4E}" presName="tile4" presStyleLbl="node1" presStyleIdx="3" presStyleCnt="4"/>
      <dgm:spPr/>
      <dgm:t>
        <a:bodyPr/>
        <a:lstStyle/>
        <a:p>
          <a:endParaRPr lang="ru-RU"/>
        </a:p>
      </dgm:t>
    </dgm:pt>
    <dgm:pt modelId="{9FCFC382-5B5F-4995-9A36-3E197D58C6AB}" type="pres">
      <dgm:prSet presAssocID="{EF88C58C-0A53-4BC8-A4BF-66DC63770A4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CAE985-CC51-4C11-8B58-D1360948F291}" type="pres">
      <dgm:prSet presAssocID="{EF88C58C-0A53-4BC8-A4BF-66DC63770A4E}" presName="centerTile" presStyleLbl="fgShp" presStyleIdx="0" presStyleCnt="1" custScaleX="13793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356191B3-8F4B-4332-8D24-B588D0E89399}" type="presOf" srcId="{EF88C58C-0A53-4BC8-A4BF-66DC63770A4E}" destId="{125B29AF-C13E-4A1C-9748-131DA36FBC6C}" srcOrd="0" destOrd="0" presId="urn:microsoft.com/office/officeart/2005/8/layout/matrix1"/>
    <dgm:cxn modelId="{DAC160C5-E587-4F9A-BA62-31F8394D30BA}" type="presOf" srcId="{39B3C97E-5991-4F54-AA1A-FF59FDD1DC94}" destId="{EFD8CB1B-71B0-42F8-83C1-BC5BDDB6E9A1}" srcOrd="1" destOrd="0" presId="urn:microsoft.com/office/officeart/2005/8/layout/matrix1"/>
    <dgm:cxn modelId="{BC8A8570-729B-4303-B3AF-46C333C1C98A}" srcId="{2CCF698A-BDBA-4833-82FC-8E97DF504651}" destId="{01327DED-3148-4521-9DBE-B30326E4D0F9}" srcOrd="3" destOrd="0" parTransId="{298019EA-6065-49C0-A1A2-D307795DDE88}" sibTransId="{38CAC653-40C4-4F03-99A2-5607673A798D}"/>
    <dgm:cxn modelId="{6B1612E1-FE33-4D44-B1DE-BC589636C564}" type="presOf" srcId="{01327DED-3148-4521-9DBE-B30326E4D0F9}" destId="{9FCFC382-5B5F-4995-9A36-3E197D58C6AB}" srcOrd="1" destOrd="0" presId="urn:microsoft.com/office/officeart/2005/8/layout/matrix1"/>
    <dgm:cxn modelId="{F793393E-51EE-4D6A-A14C-2E09AEFCB2A8}" type="presOf" srcId="{2CCF698A-BDBA-4833-82FC-8E97DF504651}" destId="{70CAE985-CC51-4C11-8B58-D1360948F291}" srcOrd="0" destOrd="0" presId="urn:microsoft.com/office/officeart/2005/8/layout/matrix1"/>
    <dgm:cxn modelId="{DFB256D5-F005-4DB7-A38D-E3D5DDA65C82}" srcId="{2CCF698A-BDBA-4833-82FC-8E97DF504651}" destId="{39B3C97E-5991-4F54-AA1A-FF59FDD1DC94}" srcOrd="2" destOrd="0" parTransId="{DCA14711-0E5B-4330-8F56-92A6F6E0C57B}" sibTransId="{3180E6F2-81D7-4FFB-9591-A09FC6E59B7D}"/>
    <dgm:cxn modelId="{E54137AA-368C-43C2-9885-29D9B716D028}" type="presOf" srcId="{25C4D020-062D-4AC8-9DB3-F96BBD8A9372}" destId="{4AB6F437-AD75-4B1C-B885-E5A58687D28D}" srcOrd="1" destOrd="0" presId="urn:microsoft.com/office/officeart/2005/8/layout/matrix1"/>
    <dgm:cxn modelId="{33C4903B-0754-4DC6-8DEF-FCFFF2B68885}" type="presOf" srcId="{D6005396-3247-480D-808E-E3FEFCA54435}" destId="{F98AF559-B94C-49A2-8BBE-05D7877EABDA}" srcOrd="0" destOrd="0" presId="urn:microsoft.com/office/officeart/2005/8/layout/matrix1"/>
    <dgm:cxn modelId="{37BABB9C-3A04-4BA4-B431-7AB229C09BE8}" type="presOf" srcId="{01327DED-3148-4521-9DBE-B30326E4D0F9}" destId="{202EDABD-BD93-4852-91EC-D8535D0AFD14}" srcOrd="0" destOrd="0" presId="urn:microsoft.com/office/officeart/2005/8/layout/matrix1"/>
    <dgm:cxn modelId="{AAC9F1D4-3B4B-4C9F-BDFF-431073D0282D}" srcId="{EF88C58C-0A53-4BC8-A4BF-66DC63770A4E}" destId="{2CCF698A-BDBA-4833-82FC-8E97DF504651}" srcOrd="0" destOrd="0" parTransId="{3DEDA09A-F692-4116-B53E-BC22E6073DAA}" sibTransId="{65FF6E94-29B0-4E2D-A927-A481678D57F7}"/>
    <dgm:cxn modelId="{C329B135-ABAC-4C3A-AEAE-F154C9207046}" type="presOf" srcId="{39B3C97E-5991-4F54-AA1A-FF59FDD1DC94}" destId="{F31AF82A-DFE4-4BD4-95F4-F7E0A26629CA}" srcOrd="0" destOrd="0" presId="urn:microsoft.com/office/officeart/2005/8/layout/matrix1"/>
    <dgm:cxn modelId="{9F4996F5-8973-45C0-86D3-4778B2E12D14}" srcId="{2CCF698A-BDBA-4833-82FC-8E97DF504651}" destId="{D6005396-3247-480D-808E-E3FEFCA54435}" srcOrd="0" destOrd="0" parTransId="{2F03877D-F35E-45E8-9C42-AEC2368CDD6C}" sibTransId="{E5DE01D3-0A2B-4213-8BB2-DCCAFCC77A28}"/>
    <dgm:cxn modelId="{341DB285-F942-49C7-84BE-3419918D7F06}" type="presOf" srcId="{25C4D020-062D-4AC8-9DB3-F96BBD8A9372}" destId="{9A158771-DDC9-4EEF-BED1-A01205CBE523}" srcOrd="0" destOrd="0" presId="urn:microsoft.com/office/officeart/2005/8/layout/matrix1"/>
    <dgm:cxn modelId="{483D539C-02FF-41FA-8813-F2FEE0FD5A82}" srcId="{2CCF698A-BDBA-4833-82FC-8E97DF504651}" destId="{25C4D020-062D-4AC8-9DB3-F96BBD8A9372}" srcOrd="1" destOrd="0" parTransId="{969E5252-439B-4537-A37F-0428707291DD}" sibTransId="{AF7D16A1-3197-43ED-AD9D-1E0F7E8C8CE8}"/>
    <dgm:cxn modelId="{3A7931D7-0878-473A-9111-4CCAE71C8E40}" type="presOf" srcId="{D6005396-3247-480D-808E-E3FEFCA54435}" destId="{623A0495-F0A2-4495-9A65-3BFA7CF37ED2}" srcOrd="1" destOrd="0" presId="urn:microsoft.com/office/officeart/2005/8/layout/matrix1"/>
    <dgm:cxn modelId="{F9202389-5F0D-4CF9-9C69-923948F74E47}" type="presParOf" srcId="{125B29AF-C13E-4A1C-9748-131DA36FBC6C}" destId="{DC0636A9-285D-46FB-8A78-7D5E7FA640E6}" srcOrd="0" destOrd="0" presId="urn:microsoft.com/office/officeart/2005/8/layout/matrix1"/>
    <dgm:cxn modelId="{FB487D1A-ED71-4C39-A622-D6E36CD487BC}" type="presParOf" srcId="{DC0636A9-285D-46FB-8A78-7D5E7FA640E6}" destId="{F98AF559-B94C-49A2-8BBE-05D7877EABDA}" srcOrd="0" destOrd="0" presId="urn:microsoft.com/office/officeart/2005/8/layout/matrix1"/>
    <dgm:cxn modelId="{BE732003-EB62-4985-B6F0-1356A915E680}" type="presParOf" srcId="{DC0636A9-285D-46FB-8A78-7D5E7FA640E6}" destId="{623A0495-F0A2-4495-9A65-3BFA7CF37ED2}" srcOrd="1" destOrd="0" presId="urn:microsoft.com/office/officeart/2005/8/layout/matrix1"/>
    <dgm:cxn modelId="{DF4E788F-203C-4C55-B661-2732F8F0EC84}" type="presParOf" srcId="{DC0636A9-285D-46FB-8A78-7D5E7FA640E6}" destId="{9A158771-DDC9-4EEF-BED1-A01205CBE523}" srcOrd="2" destOrd="0" presId="urn:microsoft.com/office/officeart/2005/8/layout/matrix1"/>
    <dgm:cxn modelId="{8196CBF2-58CD-47EF-8A42-4B4BCF6819C6}" type="presParOf" srcId="{DC0636A9-285D-46FB-8A78-7D5E7FA640E6}" destId="{4AB6F437-AD75-4B1C-B885-E5A58687D28D}" srcOrd="3" destOrd="0" presId="urn:microsoft.com/office/officeart/2005/8/layout/matrix1"/>
    <dgm:cxn modelId="{E19ABFAE-8FC8-4229-AC84-B0C7CFC4AC99}" type="presParOf" srcId="{DC0636A9-285D-46FB-8A78-7D5E7FA640E6}" destId="{F31AF82A-DFE4-4BD4-95F4-F7E0A26629CA}" srcOrd="4" destOrd="0" presId="urn:microsoft.com/office/officeart/2005/8/layout/matrix1"/>
    <dgm:cxn modelId="{B4C4D752-CC05-4D19-984D-4AE472CC7080}" type="presParOf" srcId="{DC0636A9-285D-46FB-8A78-7D5E7FA640E6}" destId="{EFD8CB1B-71B0-42F8-83C1-BC5BDDB6E9A1}" srcOrd="5" destOrd="0" presId="urn:microsoft.com/office/officeart/2005/8/layout/matrix1"/>
    <dgm:cxn modelId="{C9E5C58C-2D15-4AE6-84B3-DCA2D8967AB1}" type="presParOf" srcId="{DC0636A9-285D-46FB-8A78-7D5E7FA640E6}" destId="{202EDABD-BD93-4852-91EC-D8535D0AFD14}" srcOrd="6" destOrd="0" presId="urn:microsoft.com/office/officeart/2005/8/layout/matrix1"/>
    <dgm:cxn modelId="{448420C5-C41D-480B-BCB5-BF62B3CF2693}" type="presParOf" srcId="{DC0636A9-285D-46FB-8A78-7D5E7FA640E6}" destId="{9FCFC382-5B5F-4995-9A36-3E197D58C6AB}" srcOrd="7" destOrd="0" presId="urn:microsoft.com/office/officeart/2005/8/layout/matrix1"/>
    <dgm:cxn modelId="{D5375CC7-DE1B-4465-8FE2-3EFEE5C76779}" type="presParOf" srcId="{125B29AF-C13E-4A1C-9748-131DA36FBC6C}" destId="{70CAE985-CC51-4C11-8B58-D1360948F291}" srcOrd="1" destOrd="0" presId="urn:microsoft.com/office/officeart/2005/8/layout/matrix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88C58C-0A53-4BC8-A4BF-66DC63770A4E}" type="doc">
      <dgm:prSet loTypeId="urn:microsoft.com/office/officeart/2005/8/layout/matrix1" loCatId="matrix" qsTypeId="urn:microsoft.com/office/officeart/2005/8/quickstyle/simple2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2CCF698A-BDBA-4833-82FC-8E97DF504651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Потребительские расходы</a:t>
          </a:r>
        </a:p>
        <a:p>
          <a:pPr>
            <a:spcAft>
              <a:spcPts val="0"/>
            </a:spcAft>
          </a:pP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9893 руб.</a:t>
          </a:r>
        </a:p>
        <a:p>
          <a:pPr>
            <a:spcAft>
              <a:spcPts val="0"/>
            </a:spcAft>
          </a:pP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 в месяц</a:t>
          </a:r>
          <a:endParaRPr lang="ru-RU" sz="1500" dirty="0"/>
        </a:p>
      </dgm:t>
    </dgm:pt>
    <dgm:pt modelId="{3DEDA09A-F692-4116-B53E-BC22E6073DAA}" type="parTrans" cxnId="{AAC9F1D4-3B4B-4C9F-BDFF-431073D0282D}">
      <dgm:prSet/>
      <dgm:spPr/>
      <dgm:t>
        <a:bodyPr/>
        <a:lstStyle/>
        <a:p>
          <a:endParaRPr lang="ru-RU"/>
        </a:p>
      </dgm:t>
    </dgm:pt>
    <dgm:pt modelId="{65FF6E94-29B0-4E2D-A927-A481678D57F7}" type="sibTrans" cxnId="{AAC9F1D4-3B4B-4C9F-BDFF-431073D0282D}">
      <dgm:prSet/>
      <dgm:spPr/>
      <dgm:t>
        <a:bodyPr/>
        <a:lstStyle/>
        <a:p>
          <a:endParaRPr lang="ru-RU"/>
        </a:p>
      </dgm:t>
    </dgm:pt>
    <dgm:pt modelId="{D6005396-3247-480D-808E-E3FEFCA54435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dirty="0" smtClean="0"/>
            <a:t>По сравнению с </a:t>
          </a:r>
          <a:r>
            <a:rPr lang="en-US" sz="1800" dirty="0" smtClean="0"/>
            <a:t> I</a:t>
          </a:r>
          <a:r>
            <a:rPr lang="ru-RU" sz="1800" dirty="0" smtClean="0"/>
            <a:t> кварталом 2016  года</a:t>
          </a:r>
        </a:p>
        <a:p>
          <a:pPr>
            <a:spcAft>
              <a:spcPts val="0"/>
            </a:spcAft>
          </a:pPr>
          <a:r>
            <a:rPr lang="ru-RU" sz="1800" dirty="0" smtClean="0"/>
            <a:t>увеличились</a:t>
          </a:r>
          <a:endParaRPr lang="ru-RU" sz="1800" dirty="0"/>
        </a:p>
      </dgm:t>
    </dgm:pt>
    <dgm:pt modelId="{2F03877D-F35E-45E8-9C42-AEC2368CDD6C}" type="parTrans" cxnId="{9F4996F5-8973-45C0-86D3-4778B2E12D14}">
      <dgm:prSet/>
      <dgm:spPr/>
      <dgm:t>
        <a:bodyPr/>
        <a:lstStyle/>
        <a:p>
          <a:endParaRPr lang="ru-RU"/>
        </a:p>
      </dgm:t>
    </dgm:pt>
    <dgm:pt modelId="{E5DE01D3-0A2B-4213-8BB2-DCCAFCC77A28}" type="sibTrans" cxnId="{9F4996F5-8973-45C0-86D3-4778B2E12D14}">
      <dgm:prSet/>
      <dgm:spPr/>
      <dgm:t>
        <a:bodyPr/>
        <a:lstStyle/>
        <a:p>
          <a:endParaRPr lang="ru-RU"/>
        </a:p>
      </dgm:t>
    </dgm:pt>
    <dgm:pt modelId="{25C4D020-062D-4AC8-9DB3-F96BBD8A9372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Расходы на:</a:t>
          </a:r>
        </a:p>
        <a:p>
          <a:pPr algn="l">
            <a:spcAft>
              <a:spcPts val="0"/>
            </a:spcAft>
          </a:pP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Покупку продуктов питания - 3222 руб.в мес.</a:t>
          </a:r>
        </a:p>
        <a:p>
          <a:pPr algn="l">
            <a:spcAft>
              <a:spcPts val="0"/>
            </a:spcAft>
          </a:pP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Питание вне дома – 214 руб. в мес.</a:t>
          </a:r>
        </a:p>
        <a:p>
          <a:pPr algn="l">
            <a:spcAft>
              <a:spcPts val="0"/>
            </a:spcAft>
          </a:pP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Покупку алкогольных напитков – 164 руб. в мес.</a:t>
          </a:r>
        </a:p>
        <a:p>
          <a:pPr algn="l">
            <a:spcAft>
              <a:spcPts val="0"/>
            </a:spcAft>
          </a:pP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Непродовольственные товары – 4226 руб. в мес.</a:t>
          </a:r>
        </a:p>
        <a:p>
          <a:pPr algn="l">
            <a:spcAft>
              <a:spcPts val="0"/>
            </a:spcAft>
          </a:pP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Услуги – 2066 руб. в мес.</a:t>
          </a:r>
          <a:endParaRPr lang="ru-RU" sz="1200" dirty="0"/>
        </a:p>
      </dgm:t>
    </dgm:pt>
    <dgm:pt modelId="{969E5252-439B-4537-A37F-0428707291DD}" type="parTrans" cxnId="{483D539C-02FF-41FA-8813-F2FEE0FD5A82}">
      <dgm:prSet/>
      <dgm:spPr/>
      <dgm:t>
        <a:bodyPr/>
        <a:lstStyle/>
        <a:p>
          <a:endParaRPr lang="ru-RU"/>
        </a:p>
      </dgm:t>
    </dgm:pt>
    <dgm:pt modelId="{AF7D16A1-3197-43ED-AD9D-1E0F7E8C8CE8}" type="sibTrans" cxnId="{483D539C-02FF-41FA-8813-F2FEE0FD5A82}">
      <dgm:prSet/>
      <dgm:spPr/>
      <dgm:t>
        <a:bodyPr/>
        <a:lstStyle/>
        <a:p>
          <a:endParaRPr lang="ru-RU"/>
        </a:p>
      </dgm:t>
    </dgm:pt>
    <dgm:pt modelId="{01327DED-3148-4521-9DBE-B30326E4D0F9}">
      <dgm:prSet phldrT="[Текст]" phldr="1"/>
      <dgm:spPr/>
      <dgm:t>
        <a:bodyPr/>
        <a:lstStyle/>
        <a:p>
          <a:endParaRPr lang="ru-RU" dirty="0"/>
        </a:p>
      </dgm:t>
    </dgm:pt>
    <dgm:pt modelId="{38CAC653-40C4-4F03-99A2-5607673A798D}" type="sibTrans" cxnId="{BC8A8570-729B-4303-B3AF-46C333C1C98A}">
      <dgm:prSet/>
      <dgm:spPr/>
      <dgm:t>
        <a:bodyPr/>
        <a:lstStyle/>
        <a:p>
          <a:endParaRPr lang="ru-RU"/>
        </a:p>
      </dgm:t>
    </dgm:pt>
    <dgm:pt modelId="{298019EA-6065-49C0-A1A2-D307795DDE88}" type="parTrans" cxnId="{BC8A8570-729B-4303-B3AF-46C333C1C98A}">
      <dgm:prSet/>
      <dgm:spPr/>
      <dgm:t>
        <a:bodyPr/>
        <a:lstStyle/>
        <a:p>
          <a:endParaRPr lang="ru-RU"/>
        </a:p>
      </dgm:t>
    </dgm:pt>
    <dgm:pt modelId="{39B3C97E-5991-4F54-AA1A-FF59FDD1DC94}">
      <dgm:prSet phldrT="[Текст]" phldr="1"/>
      <dgm:spPr/>
      <dgm:t>
        <a:bodyPr/>
        <a:lstStyle/>
        <a:p>
          <a:endParaRPr lang="ru-RU" dirty="0"/>
        </a:p>
      </dgm:t>
    </dgm:pt>
    <dgm:pt modelId="{DCA14711-0E5B-4330-8F56-92A6F6E0C57B}" type="parTrans" cxnId="{DFB256D5-F005-4DB7-A38D-E3D5DDA65C82}">
      <dgm:prSet/>
      <dgm:spPr/>
      <dgm:t>
        <a:bodyPr/>
        <a:lstStyle/>
        <a:p>
          <a:endParaRPr lang="ru-RU"/>
        </a:p>
      </dgm:t>
    </dgm:pt>
    <dgm:pt modelId="{3180E6F2-81D7-4FFB-9591-A09FC6E59B7D}" type="sibTrans" cxnId="{DFB256D5-F005-4DB7-A38D-E3D5DDA65C82}">
      <dgm:prSet/>
      <dgm:spPr/>
      <dgm:t>
        <a:bodyPr/>
        <a:lstStyle/>
        <a:p>
          <a:endParaRPr lang="ru-RU"/>
        </a:p>
      </dgm:t>
    </dgm:pt>
    <dgm:pt modelId="{125B29AF-C13E-4A1C-9748-131DA36FBC6C}" type="pres">
      <dgm:prSet presAssocID="{EF88C58C-0A53-4BC8-A4BF-66DC63770A4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0636A9-285D-46FB-8A78-7D5E7FA640E6}" type="pres">
      <dgm:prSet presAssocID="{EF88C58C-0A53-4BC8-A4BF-66DC63770A4E}" presName="matrix" presStyleCnt="0"/>
      <dgm:spPr/>
      <dgm:t>
        <a:bodyPr/>
        <a:lstStyle/>
        <a:p>
          <a:endParaRPr lang="ru-RU"/>
        </a:p>
      </dgm:t>
    </dgm:pt>
    <dgm:pt modelId="{F98AF559-B94C-49A2-8BBE-05D7877EABDA}" type="pres">
      <dgm:prSet presAssocID="{EF88C58C-0A53-4BC8-A4BF-66DC63770A4E}" presName="tile1" presStyleLbl="node1" presStyleIdx="0" presStyleCnt="4"/>
      <dgm:spPr/>
      <dgm:t>
        <a:bodyPr/>
        <a:lstStyle/>
        <a:p>
          <a:endParaRPr lang="ru-RU"/>
        </a:p>
      </dgm:t>
    </dgm:pt>
    <dgm:pt modelId="{623A0495-F0A2-4495-9A65-3BFA7CF37ED2}" type="pres">
      <dgm:prSet presAssocID="{EF88C58C-0A53-4BC8-A4BF-66DC63770A4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158771-DDC9-4EEF-BED1-A01205CBE523}" type="pres">
      <dgm:prSet presAssocID="{EF88C58C-0A53-4BC8-A4BF-66DC63770A4E}" presName="tile2" presStyleLbl="node1" presStyleIdx="1" presStyleCnt="4"/>
      <dgm:spPr/>
      <dgm:t>
        <a:bodyPr/>
        <a:lstStyle/>
        <a:p>
          <a:endParaRPr lang="ru-RU"/>
        </a:p>
      </dgm:t>
    </dgm:pt>
    <dgm:pt modelId="{4AB6F437-AD75-4B1C-B885-E5A58687D28D}" type="pres">
      <dgm:prSet presAssocID="{EF88C58C-0A53-4BC8-A4BF-66DC63770A4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AF82A-DFE4-4BD4-95F4-F7E0A26629CA}" type="pres">
      <dgm:prSet presAssocID="{EF88C58C-0A53-4BC8-A4BF-66DC63770A4E}" presName="tile3" presStyleLbl="node1" presStyleIdx="2" presStyleCnt="4"/>
      <dgm:spPr/>
      <dgm:t>
        <a:bodyPr/>
        <a:lstStyle/>
        <a:p>
          <a:endParaRPr lang="ru-RU"/>
        </a:p>
      </dgm:t>
    </dgm:pt>
    <dgm:pt modelId="{EFD8CB1B-71B0-42F8-83C1-BC5BDDB6E9A1}" type="pres">
      <dgm:prSet presAssocID="{EF88C58C-0A53-4BC8-A4BF-66DC63770A4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2EDABD-BD93-4852-91EC-D8535D0AFD14}" type="pres">
      <dgm:prSet presAssocID="{EF88C58C-0A53-4BC8-A4BF-66DC63770A4E}" presName="tile4" presStyleLbl="node1" presStyleIdx="3" presStyleCnt="4"/>
      <dgm:spPr/>
      <dgm:t>
        <a:bodyPr/>
        <a:lstStyle/>
        <a:p>
          <a:endParaRPr lang="ru-RU"/>
        </a:p>
      </dgm:t>
    </dgm:pt>
    <dgm:pt modelId="{9FCFC382-5B5F-4995-9A36-3E197D58C6AB}" type="pres">
      <dgm:prSet presAssocID="{EF88C58C-0A53-4BC8-A4BF-66DC63770A4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CAE985-CC51-4C11-8B58-D1360948F291}" type="pres">
      <dgm:prSet presAssocID="{EF88C58C-0A53-4BC8-A4BF-66DC63770A4E}" presName="centerTile" presStyleLbl="fgShp" presStyleIdx="0" presStyleCnt="1" custScaleX="12994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483D539C-02FF-41FA-8813-F2FEE0FD5A82}" srcId="{2CCF698A-BDBA-4833-82FC-8E97DF504651}" destId="{25C4D020-062D-4AC8-9DB3-F96BBD8A9372}" srcOrd="1" destOrd="0" parTransId="{969E5252-439B-4537-A37F-0428707291DD}" sibTransId="{AF7D16A1-3197-43ED-AD9D-1E0F7E8C8CE8}"/>
    <dgm:cxn modelId="{DA501BBE-0EA3-4345-9123-70A6919975E0}" type="presOf" srcId="{01327DED-3148-4521-9DBE-B30326E4D0F9}" destId="{202EDABD-BD93-4852-91EC-D8535D0AFD14}" srcOrd="0" destOrd="0" presId="urn:microsoft.com/office/officeart/2005/8/layout/matrix1"/>
    <dgm:cxn modelId="{23838A44-851C-48D5-AFD8-301220C83FBE}" type="presOf" srcId="{2CCF698A-BDBA-4833-82FC-8E97DF504651}" destId="{70CAE985-CC51-4C11-8B58-D1360948F291}" srcOrd="0" destOrd="0" presId="urn:microsoft.com/office/officeart/2005/8/layout/matrix1"/>
    <dgm:cxn modelId="{8E621D80-F312-4EEA-A86E-565D28EF2E23}" type="presOf" srcId="{25C4D020-062D-4AC8-9DB3-F96BBD8A9372}" destId="{9A158771-DDC9-4EEF-BED1-A01205CBE523}" srcOrd="0" destOrd="0" presId="urn:microsoft.com/office/officeart/2005/8/layout/matrix1"/>
    <dgm:cxn modelId="{9F4996F5-8973-45C0-86D3-4778B2E12D14}" srcId="{2CCF698A-BDBA-4833-82FC-8E97DF504651}" destId="{D6005396-3247-480D-808E-E3FEFCA54435}" srcOrd="0" destOrd="0" parTransId="{2F03877D-F35E-45E8-9C42-AEC2368CDD6C}" sibTransId="{E5DE01D3-0A2B-4213-8BB2-DCCAFCC77A28}"/>
    <dgm:cxn modelId="{37E322C9-EB34-4534-8198-0BE35A2B7C04}" type="presOf" srcId="{01327DED-3148-4521-9DBE-B30326E4D0F9}" destId="{9FCFC382-5B5F-4995-9A36-3E197D58C6AB}" srcOrd="1" destOrd="0" presId="urn:microsoft.com/office/officeart/2005/8/layout/matrix1"/>
    <dgm:cxn modelId="{225DFC51-4115-444D-8202-E8862C53754B}" type="presOf" srcId="{EF88C58C-0A53-4BC8-A4BF-66DC63770A4E}" destId="{125B29AF-C13E-4A1C-9748-131DA36FBC6C}" srcOrd="0" destOrd="0" presId="urn:microsoft.com/office/officeart/2005/8/layout/matrix1"/>
    <dgm:cxn modelId="{1518598B-77B3-4308-93B9-1A51D7BCD971}" type="presOf" srcId="{39B3C97E-5991-4F54-AA1A-FF59FDD1DC94}" destId="{EFD8CB1B-71B0-42F8-83C1-BC5BDDB6E9A1}" srcOrd="1" destOrd="0" presId="urn:microsoft.com/office/officeart/2005/8/layout/matrix1"/>
    <dgm:cxn modelId="{1BFE4E7E-C65B-4378-A871-728070C9EBFC}" type="presOf" srcId="{25C4D020-062D-4AC8-9DB3-F96BBD8A9372}" destId="{4AB6F437-AD75-4B1C-B885-E5A58687D28D}" srcOrd="1" destOrd="0" presId="urn:microsoft.com/office/officeart/2005/8/layout/matrix1"/>
    <dgm:cxn modelId="{C32488E6-29DD-4047-82D6-B77CEB270F96}" type="presOf" srcId="{D6005396-3247-480D-808E-E3FEFCA54435}" destId="{623A0495-F0A2-4495-9A65-3BFA7CF37ED2}" srcOrd="1" destOrd="0" presId="urn:microsoft.com/office/officeart/2005/8/layout/matrix1"/>
    <dgm:cxn modelId="{24CD29FC-9533-49E7-B3B4-067CF2E42360}" type="presOf" srcId="{D6005396-3247-480D-808E-E3FEFCA54435}" destId="{F98AF559-B94C-49A2-8BBE-05D7877EABDA}" srcOrd="0" destOrd="0" presId="urn:microsoft.com/office/officeart/2005/8/layout/matrix1"/>
    <dgm:cxn modelId="{AAC9F1D4-3B4B-4C9F-BDFF-431073D0282D}" srcId="{EF88C58C-0A53-4BC8-A4BF-66DC63770A4E}" destId="{2CCF698A-BDBA-4833-82FC-8E97DF504651}" srcOrd="0" destOrd="0" parTransId="{3DEDA09A-F692-4116-B53E-BC22E6073DAA}" sibTransId="{65FF6E94-29B0-4E2D-A927-A481678D57F7}"/>
    <dgm:cxn modelId="{BC8A8570-729B-4303-B3AF-46C333C1C98A}" srcId="{2CCF698A-BDBA-4833-82FC-8E97DF504651}" destId="{01327DED-3148-4521-9DBE-B30326E4D0F9}" srcOrd="3" destOrd="0" parTransId="{298019EA-6065-49C0-A1A2-D307795DDE88}" sibTransId="{38CAC653-40C4-4F03-99A2-5607673A798D}"/>
    <dgm:cxn modelId="{DFB256D5-F005-4DB7-A38D-E3D5DDA65C82}" srcId="{2CCF698A-BDBA-4833-82FC-8E97DF504651}" destId="{39B3C97E-5991-4F54-AA1A-FF59FDD1DC94}" srcOrd="2" destOrd="0" parTransId="{DCA14711-0E5B-4330-8F56-92A6F6E0C57B}" sibTransId="{3180E6F2-81D7-4FFB-9591-A09FC6E59B7D}"/>
    <dgm:cxn modelId="{982B70FE-68C7-41AB-920E-CA88E53BAB77}" type="presOf" srcId="{39B3C97E-5991-4F54-AA1A-FF59FDD1DC94}" destId="{F31AF82A-DFE4-4BD4-95F4-F7E0A26629CA}" srcOrd="0" destOrd="0" presId="urn:microsoft.com/office/officeart/2005/8/layout/matrix1"/>
    <dgm:cxn modelId="{D11366AE-907C-420C-9186-AB5249CE7280}" type="presParOf" srcId="{125B29AF-C13E-4A1C-9748-131DA36FBC6C}" destId="{DC0636A9-285D-46FB-8A78-7D5E7FA640E6}" srcOrd="0" destOrd="0" presId="urn:microsoft.com/office/officeart/2005/8/layout/matrix1"/>
    <dgm:cxn modelId="{977E2D49-B1A5-4D97-B671-1F85BAA1484D}" type="presParOf" srcId="{DC0636A9-285D-46FB-8A78-7D5E7FA640E6}" destId="{F98AF559-B94C-49A2-8BBE-05D7877EABDA}" srcOrd="0" destOrd="0" presId="urn:microsoft.com/office/officeart/2005/8/layout/matrix1"/>
    <dgm:cxn modelId="{A4F5A621-94A2-4193-B3D4-F8F1492EE376}" type="presParOf" srcId="{DC0636A9-285D-46FB-8A78-7D5E7FA640E6}" destId="{623A0495-F0A2-4495-9A65-3BFA7CF37ED2}" srcOrd="1" destOrd="0" presId="urn:microsoft.com/office/officeart/2005/8/layout/matrix1"/>
    <dgm:cxn modelId="{1743F6FC-3D05-4402-954E-DD079B85A3C2}" type="presParOf" srcId="{DC0636A9-285D-46FB-8A78-7D5E7FA640E6}" destId="{9A158771-DDC9-4EEF-BED1-A01205CBE523}" srcOrd="2" destOrd="0" presId="urn:microsoft.com/office/officeart/2005/8/layout/matrix1"/>
    <dgm:cxn modelId="{5E3E2C26-036C-4407-811E-0AA6B7EA4E23}" type="presParOf" srcId="{DC0636A9-285D-46FB-8A78-7D5E7FA640E6}" destId="{4AB6F437-AD75-4B1C-B885-E5A58687D28D}" srcOrd="3" destOrd="0" presId="urn:microsoft.com/office/officeart/2005/8/layout/matrix1"/>
    <dgm:cxn modelId="{2FC93206-2FCC-478F-9627-1ADC665D008D}" type="presParOf" srcId="{DC0636A9-285D-46FB-8A78-7D5E7FA640E6}" destId="{F31AF82A-DFE4-4BD4-95F4-F7E0A26629CA}" srcOrd="4" destOrd="0" presId="urn:microsoft.com/office/officeart/2005/8/layout/matrix1"/>
    <dgm:cxn modelId="{6561321D-E8AC-42A7-ABC5-3ECE99A17B91}" type="presParOf" srcId="{DC0636A9-285D-46FB-8A78-7D5E7FA640E6}" destId="{EFD8CB1B-71B0-42F8-83C1-BC5BDDB6E9A1}" srcOrd="5" destOrd="0" presId="urn:microsoft.com/office/officeart/2005/8/layout/matrix1"/>
    <dgm:cxn modelId="{7383E820-051E-4727-BA0E-7A31D84E4F9D}" type="presParOf" srcId="{DC0636A9-285D-46FB-8A78-7D5E7FA640E6}" destId="{202EDABD-BD93-4852-91EC-D8535D0AFD14}" srcOrd="6" destOrd="0" presId="urn:microsoft.com/office/officeart/2005/8/layout/matrix1"/>
    <dgm:cxn modelId="{1F0F089D-3CDD-4712-81CB-035B391ACA01}" type="presParOf" srcId="{DC0636A9-285D-46FB-8A78-7D5E7FA640E6}" destId="{9FCFC382-5B5F-4995-9A36-3E197D58C6AB}" srcOrd="7" destOrd="0" presId="urn:microsoft.com/office/officeart/2005/8/layout/matrix1"/>
    <dgm:cxn modelId="{D6F09B6B-AA88-456C-84CA-A67DF32D7984}" type="presParOf" srcId="{125B29AF-C13E-4A1C-9748-131DA36FBC6C}" destId="{70CAE985-CC51-4C11-8B58-D1360948F291}" srcOrd="1" destOrd="0" presId="urn:microsoft.com/office/officeart/2005/8/layout/matrix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A588110-3A91-4C9D-A0E4-A2440631094E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DACE7E5-7E5F-468E-AA9A-0B46CC3AC5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88110-3A91-4C9D-A0E4-A2440631094E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CE7E5-7E5F-468E-AA9A-0B46CC3AC5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88110-3A91-4C9D-A0E4-A2440631094E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CE7E5-7E5F-468E-AA9A-0B46CC3AC5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A588110-3A91-4C9D-A0E4-A2440631094E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CE7E5-7E5F-468E-AA9A-0B46CC3AC5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A588110-3A91-4C9D-A0E4-A2440631094E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DACE7E5-7E5F-468E-AA9A-0B46CC3AC58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A588110-3A91-4C9D-A0E4-A2440631094E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DACE7E5-7E5F-468E-AA9A-0B46CC3AC5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A588110-3A91-4C9D-A0E4-A2440631094E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DACE7E5-7E5F-468E-AA9A-0B46CC3AC5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88110-3A91-4C9D-A0E4-A2440631094E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CE7E5-7E5F-468E-AA9A-0B46CC3AC5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A588110-3A91-4C9D-A0E4-A2440631094E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DACE7E5-7E5F-468E-AA9A-0B46CC3AC5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A588110-3A91-4C9D-A0E4-A2440631094E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DACE7E5-7E5F-468E-AA9A-0B46CC3AC5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A588110-3A91-4C9D-A0E4-A2440631094E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DACE7E5-7E5F-468E-AA9A-0B46CC3AC5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A588110-3A91-4C9D-A0E4-A2440631094E}" type="datetimeFigureOut">
              <a:rPr lang="ru-RU" smtClean="0"/>
              <a:pPr/>
              <a:t>26.06.2017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DACE7E5-7E5F-468E-AA9A-0B46CC3AC5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.xml"/><Relationship Id="rId11" Type="http://schemas.openxmlformats.org/officeDocument/2006/relationships/chart" Target="../charts/chart2.xml"/><Relationship Id="rId5" Type="http://schemas.openxmlformats.org/officeDocument/2006/relationships/diagramColors" Target="../diagrams/colors1.xml"/><Relationship Id="rId10" Type="http://schemas.openxmlformats.org/officeDocument/2006/relationships/chart" Target="../charts/chart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772400" cy="785818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потребительских расходах домашних хозяйств Удмуртской Республики в </a:t>
            </a:r>
            <a:r>
              <a:rPr lang="en-US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квартале 2017 года.</a:t>
            </a:r>
            <a:b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(по данным выборочного обследования)</a:t>
            </a:r>
            <a:endParaRPr lang="ru-RU" sz="2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428736"/>
          <a:ext cx="4500562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28794" y="1071546"/>
            <a:ext cx="970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Город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950" y="1071546"/>
            <a:ext cx="870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Село</a:t>
            </a:r>
            <a:endParaRPr lang="ru-RU" sz="2000" dirty="0">
              <a:solidFill>
                <a:srgbClr val="FFFF00"/>
              </a:solidFill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4572000" y="1428736"/>
          <a:ext cx="4572000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9" name="Стрелка вверх 8"/>
          <p:cNvSpPr/>
          <p:nvPr/>
        </p:nvSpPr>
        <p:spPr>
          <a:xfrm>
            <a:off x="285720" y="2928934"/>
            <a:ext cx="1285884" cy="571504"/>
          </a:xfrm>
          <a:prstGeom prst="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7,2%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верх 9"/>
          <p:cNvSpPr/>
          <p:nvPr/>
        </p:nvSpPr>
        <p:spPr>
          <a:xfrm>
            <a:off x="4857752" y="2928934"/>
            <a:ext cx="1428760" cy="642942"/>
          </a:xfrm>
          <a:prstGeom prst="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22,4%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0" y="4286256"/>
          <a:ext cx="4500562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4643438" y="4286256"/>
          <a:ext cx="4500000" cy="23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Другая 5">
      <a:dk1>
        <a:srgbClr val="666666"/>
      </a:dk1>
      <a:lt1>
        <a:sysClr val="window" lastClr="FFFFFF"/>
      </a:lt1>
      <a:dk2>
        <a:srgbClr val="C3DCFF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93</TotalTime>
  <Words>164</Words>
  <Application>Microsoft Office PowerPoint</Application>
  <PresentationFormat>Экран (4:3)</PresentationFormat>
  <Paragraphs>37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Яркая</vt:lpstr>
      <vt:lpstr>О потребительских расходах домашних хозяйств Удмуртской Республики в I квартале 2017 года. (по данным выборочного обследования)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OEM</dc:creator>
  <cp:lastModifiedBy>OEM</cp:lastModifiedBy>
  <cp:revision>17</cp:revision>
  <dcterms:created xsi:type="dcterms:W3CDTF">2017-06-21T12:49:42Z</dcterms:created>
  <dcterms:modified xsi:type="dcterms:W3CDTF">2017-06-26T07:44:15Z</dcterms:modified>
</cp:coreProperties>
</file>